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58" r:id="rId3"/>
    <p:sldId id="274" r:id="rId4"/>
    <p:sldId id="278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80" r:id="rId15"/>
    <p:sldId id="267" r:id="rId16"/>
    <p:sldId id="268" r:id="rId17"/>
    <p:sldId id="281" r:id="rId18"/>
    <p:sldId id="282" r:id="rId19"/>
    <p:sldId id="275" r:id="rId20"/>
    <p:sldId id="269" r:id="rId21"/>
    <p:sldId id="283" r:id="rId22"/>
    <p:sldId id="284" r:id="rId23"/>
    <p:sldId id="276" r:id="rId24"/>
    <p:sldId id="270" r:id="rId25"/>
    <p:sldId id="277" r:id="rId26"/>
    <p:sldId id="271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30E"/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9CF60-208D-45AF-B361-183E8A5A6341}" v="218" dt="2020-11-05T16:14:58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Excellent or Good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Sheet1!$B$3:$B$8</c:f>
              <c:numCache>
                <c:formatCode>0%</c:formatCode>
                <c:ptCount val="6"/>
                <c:pt idx="0">
                  <c:v>0.83</c:v>
                </c:pt>
                <c:pt idx="1">
                  <c:v>0.87</c:v>
                </c:pt>
                <c:pt idx="2">
                  <c:v>0.85</c:v>
                </c:pt>
                <c:pt idx="3">
                  <c:v>0.91</c:v>
                </c:pt>
                <c:pt idx="4">
                  <c:v>0.88</c:v>
                </c:pt>
                <c:pt idx="5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1-476B-8BE7-204BF98CB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09853775158549E-2"/>
          <c:y val="9.9562431689802763E-2"/>
          <c:w val="0.87575913900536673"/>
          <c:h val="0.83158408155343777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Library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Sheet1!$E$2:$E$8</c:f>
              <c:numCache>
                <c:formatCode>0%</c:formatCode>
                <c:ptCount val="7"/>
                <c:pt idx="0">
                  <c:v>0.83</c:v>
                </c:pt>
                <c:pt idx="1">
                  <c:v>0.86</c:v>
                </c:pt>
                <c:pt idx="2">
                  <c:v>0.9</c:v>
                </c:pt>
                <c:pt idx="3">
                  <c:v>0.89</c:v>
                </c:pt>
                <c:pt idx="4">
                  <c:v>0.86</c:v>
                </c:pt>
                <c:pt idx="5">
                  <c:v>0.88</c:v>
                </c:pt>
                <c:pt idx="6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1-476B-8BE7-204BF98CBBC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0.95000000000000007"/>
          <c:min val="0.70000000000000007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09853775158549E-2"/>
          <c:y val="9.9562431689802763E-2"/>
          <c:w val="0.93930955666553861"/>
          <c:h val="0.831584081553437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Street Repair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6.4963191882260601E-2"/>
                  <c:y val="5.2207717477536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CF-4D68-B34E-B1AD7C889085}"/>
                </c:ext>
              </c:extLst>
            </c:dLbl>
            <c:dLbl>
              <c:idx val="2"/>
              <c:layout>
                <c:manualLayout>
                  <c:x val="-6.7244347787887432E-2"/>
                  <c:y val="-5.319427845704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4A-444A-9B41-030A2E3838E2}"/>
                </c:ext>
              </c:extLst>
            </c:dLbl>
            <c:dLbl>
              <c:idx val="3"/>
              <c:layout>
                <c:manualLayout>
                  <c:x val="-5.2710579535332307E-2"/>
                  <c:y val="5.7612948038284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CF-4D68-B34E-B1AD7C889085}"/>
                </c:ext>
              </c:extLst>
            </c:dLbl>
            <c:dLbl>
              <c:idx val="4"/>
              <c:layout>
                <c:manualLayout>
                  <c:x val="-5.5610981939702327E-2"/>
                  <c:y val="-4.2383817335553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A-4E22-94A6-F553C79FF178}"/>
                </c:ext>
              </c:extLst>
            </c:dLbl>
            <c:dLbl>
              <c:idx val="5"/>
              <c:layout>
                <c:manualLayout>
                  <c:x val="-7.0628768075249565E-2"/>
                  <c:y val="4.6802486916788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73-4FD6-8D68-0DDFB000A2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0.49</c:v>
                </c:pt>
                <c:pt idx="1">
                  <c:v>0.48</c:v>
                </c:pt>
                <c:pt idx="2">
                  <c:v>0.56999999999999995</c:v>
                </c:pt>
                <c:pt idx="3">
                  <c:v>0.51</c:v>
                </c:pt>
                <c:pt idx="4">
                  <c:v>0.59</c:v>
                </c:pt>
                <c:pt idx="5">
                  <c:v>0.55000000000000004</c:v>
                </c:pt>
                <c:pt idx="6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1-476B-8BE7-204BF98CBBC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09853775158549E-2"/>
          <c:y val="9.9562431689802763E-2"/>
          <c:w val="0.93930955666553861"/>
          <c:h val="0.8315840815534377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Stormwater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0%</c:formatCode>
                <c:ptCount val="7"/>
                <c:pt idx="0">
                  <c:v>0.38</c:v>
                </c:pt>
                <c:pt idx="1">
                  <c:v>0.49</c:v>
                </c:pt>
                <c:pt idx="2">
                  <c:v>0.53</c:v>
                </c:pt>
                <c:pt idx="3">
                  <c:v>0.62</c:v>
                </c:pt>
                <c:pt idx="4">
                  <c:v>0.63</c:v>
                </c:pt>
                <c:pt idx="5">
                  <c:v>0.7</c:v>
                </c:pt>
                <c:pt idx="6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A0-404E-872D-D7134E86AAC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09853775158549E-2"/>
          <c:y val="9.9562431689802763E-2"/>
          <c:w val="0.93930955666553861"/>
          <c:h val="0.83158408155343777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Snow Removal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Sheet1!$D$2:$D$8</c:f>
              <c:numCache>
                <c:formatCode>0%</c:formatCode>
                <c:ptCount val="7"/>
                <c:pt idx="0">
                  <c:v>0.68</c:v>
                </c:pt>
                <c:pt idx="1">
                  <c:v>0.64</c:v>
                </c:pt>
                <c:pt idx="2">
                  <c:v>0.55000000000000004</c:v>
                </c:pt>
                <c:pt idx="3">
                  <c:v>0.48</c:v>
                </c:pt>
                <c:pt idx="4">
                  <c:v>0.64</c:v>
                </c:pt>
                <c:pt idx="5">
                  <c:v>0.65</c:v>
                </c:pt>
                <c:pt idx="6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E9-4E9B-9723-CFFA16F260B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09853775158549E-2"/>
          <c:y val="9.9562431689802763E-2"/>
          <c:w val="0.93930955666553861"/>
          <c:h val="0.83158408155343777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Water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Sheet1!$E$2:$E$8</c:f>
              <c:numCache>
                <c:formatCode>0%</c:formatCode>
                <c:ptCount val="7"/>
                <c:pt idx="0">
                  <c:v>0.56999999999999995</c:v>
                </c:pt>
                <c:pt idx="1">
                  <c:v>0.61</c:v>
                </c:pt>
                <c:pt idx="2">
                  <c:v>0.7</c:v>
                </c:pt>
                <c:pt idx="3">
                  <c:v>0.67</c:v>
                </c:pt>
                <c:pt idx="4">
                  <c:v>0.73</c:v>
                </c:pt>
                <c:pt idx="5">
                  <c:v>0.72</c:v>
                </c:pt>
                <c:pt idx="6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1-476B-8BE7-204BF98CBBC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0.9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09853775158549E-2"/>
          <c:y val="9.9562431689802763E-2"/>
          <c:w val="0.93930955666553861"/>
          <c:h val="0.83158408155343777"/>
        </c:manualLayout>
      </c:layout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Sewer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Sheet1!$F$2:$F$8</c:f>
              <c:numCache>
                <c:formatCode>0%</c:formatCode>
                <c:ptCount val="7"/>
                <c:pt idx="0">
                  <c:v>0.66</c:v>
                </c:pt>
                <c:pt idx="1">
                  <c:v>0.68</c:v>
                </c:pt>
                <c:pt idx="2">
                  <c:v>0.75</c:v>
                </c:pt>
                <c:pt idx="3">
                  <c:v>0.73</c:v>
                </c:pt>
                <c:pt idx="4">
                  <c:v>0.8</c:v>
                </c:pt>
                <c:pt idx="5">
                  <c:v>0.78</c:v>
                </c:pt>
                <c:pt idx="6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A0-404E-872D-D7134E86AAC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0.9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09853775158549E-2"/>
          <c:y val="9.9562431689802763E-2"/>
          <c:w val="0.93930955666553861"/>
          <c:h val="0.831584081553437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Planning &amp; Zoning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1.1066921263375212E-3"/>
                  <c:y val="8.7341716122398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CF-4D68-B34E-B1AD7C889085}"/>
                </c:ext>
              </c:extLst>
            </c:dLbl>
            <c:dLbl>
              <c:idx val="2"/>
              <c:layout>
                <c:manualLayout>
                  <c:x val="-1.7461113821108896E-2"/>
                  <c:y val="0.108962638365390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4A-444A-9B41-030A2E3838E2}"/>
                </c:ext>
              </c:extLst>
            </c:dLbl>
            <c:dLbl>
              <c:idx val="3"/>
              <c:layout>
                <c:manualLayout>
                  <c:x val="-3.9267009414137397E-2"/>
                  <c:y val="-3.4275971494431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CF-4D68-B34E-B1AD7C889085}"/>
                </c:ext>
              </c:extLst>
            </c:dLbl>
            <c:dLbl>
              <c:idx val="4"/>
              <c:layout>
                <c:manualLayout>
                  <c:x val="-2.1822292939714598E-2"/>
                  <c:y val="-4.7789047896301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A-4E22-94A6-F553C79FF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0.38</c:v>
                </c:pt>
                <c:pt idx="1">
                  <c:v>0.46</c:v>
                </c:pt>
                <c:pt idx="2">
                  <c:v>0.54</c:v>
                </c:pt>
                <c:pt idx="3">
                  <c:v>0.54</c:v>
                </c:pt>
                <c:pt idx="4">
                  <c:v>0.63</c:v>
                </c:pt>
                <c:pt idx="5">
                  <c:v>0.61</c:v>
                </c:pt>
                <c:pt idx="6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1-476B-8BE7-204BF98CBBC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0.75000000000000011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09853775158549E-2"/>
          <c:y val="9.9562431689802763E-2"/>
          <c:w val="0.93930955666553861"/>
          <c:h val="0.8315840815534377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Code Enforcement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0%</c:formatCode>
                <c:ptCount val="7"/>
                <c:pt idx="0">
                  <c:v>0.52</c:v>
                </c:pt>
                <c:pt idx="1">
                  <c:v>0.52</c:v>
                </c:pt>
                <c:pt idx="2">
                  <c:v>0.56000000000000005</c:v>
                </c:pt>
                <c:pt idx="3">
                  <c:v>0.59</c:v>
                </c:pt>
                <c:pt idx="4">
                  <c:v>0.6</c:v>
                </c:pt>
                <c:pt idx="5">
                  <c:v>0.56000000000000005</c:v>
                </c:pt>
                <c:pt idx="6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E7-41DA-9E54-92A60991192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0.75000000000000011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09853775158549E-2"/>
          <c:y val="9.9562431689802763E-2"/>
          <c:w val="0.93930955666553861"/>
          <c:h val="0.83158408155343777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Economic Development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Sheet1!$D$2:$D$8</c:f>
              <c:numCache>
                <c:formatCode>0%</c:formatCode>
                <c:ptCount val="7"/>
                <c:pt idx="0">
                  <c:v>0.56999999999999995</c:v>
                </c:pt>
                <c:pt idx="1">
                  <c:v>0.56000000000000005</c:v>
                </c:pt>
                <c:pt idx="2">
                  <c:v>0.57999999999999996</c:v>
                </c:pt>
                <c:pt idx="3">
                  <c:v>0.46</c:v>
                </c:pt>
                <c:pt idx="4">
                  <c:v>0.61</c:v>
                </c:pt>
                <c:pt idx="5">
                  <c:v>0.72</c:v>
                </c:pt>
                <c:pt idx="6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1-476B-8BE7-204BF98CBBC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0.8"/>
          <c:min val="0.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Excellent or Good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Sheet1!$B$3:$B$8</c:f>
              <c:numCache>
                <c:formatCode>0%</c:formatCode>
                <c:ptCount val="6"/>
                <c:pt idx="0">
                  <c:v>0.72</c:v>
                </c:pt>
                <c:pt idx="1">
                  <c:v>0.77</c:v>
                </c:pt>
                <c:pt idx="2">
                  <c:v>0.76</c:v>
                </c:pt>
                <c:pt idx="3">
                  <c:v>0.81</c:v>
                </c:pt>
                <c:pt idx="4">
                  <c:v>0.81</c:v>
                </c:pt>
                <c:pt idx="5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1-476B-8BE7-204BF98CB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Police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3930128820148722E-2"/>
                  <c:y val="4.594445976635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A8-414F-A647-C7D0782D5122}"/>
                </c:ext>
              </c:extLst>
            </c:dLbl>
            <c:dLbl>
              <c:idx val="1"/>
              <c:layout>
                <c:manualLayout>
                  <c:x val="-2.1754662563771565E-2"/>
                  <c:y val="4.0539229205609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A8-414F-A647-C7D0782D5122}"/>
                </c:ext>
              </c:extLst>
            </c:dLbl>
            <c:dLbl>
              <c:idx val="2"/>
              <c:layout>
                <c:manualLayout>
                  <c:x val="-2.2842395691960143E-2"/>
                  <c:y val="-5.134969032710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A8-414F-A647-C7D0782D5122}"/>
                </c:ext>
              </c:extLst>
            </c:dLbl>
            <c:dLbl>
              <c:idx val="3"/>
              <c:layout>
                <c:manualLayout>
                  <c:x val="-1.9579196307394409E-2"/>
                  <c:y val="4.3241844485983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A8-414F-A647-C7D0782D5122}"/>
                </c:ext>
              </c:extLst>
            </c:dLbl>
            <c:dLbl>
              <c:idx val="4"/>
              <c:layout>
                <c:manualLayout>
                  <c:x val="-2.3806110113879664E-2"/>
                  <c:y val="-5.049166317667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A-4E22-94A6-F553C79FF178}"/>
                </c:ext>
              </c:extLst>
            </c:dLbl>
            <c:dLbl>
              <c:idx val="5"/>
              <c:layout>
                <c:manualLayout>
                  <c:x val="-2.0666929435582987E-2"/>
                  <c:y val="4.594445976635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A8-414F-A647-C7D0782D5122}"/>
                </c:ext>
              </c:extLst>
            </c:dLbl>
            <c:dLbl>
              <c:idx val="6"/>
              <c:layout>
                <c:manualLayout>
                  <c:x val="-2.0666929435582987E-2"/>
                  <c:y val="-4.594445976635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A8-414F-A647-C7D0782D5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0.91</c:v>
                </c:pt>
                <c:pt idx="1">
                  <c:v>0.88</c:v>
                </c:pt>
                <c:pt idx="2">
                  <c:v>0.9</c:v>
                </c:pt>
                <c:pt idx="3">
                  <c:v>0.84</c:v>
                </c:pt>
                <c:pt idx="4">
                  <c:v>0.94</c:v>
                </c:pt>
                <c:pt idx="5">
                  <c:v>0.9</c:v>
                </c:pt>
                <c:pt idx="6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1-476B-8BE7-204BF98CBBC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in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Fire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2.3734782239960565E-2"/>
                  <c:y val="5.0856409837349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99-42D3-B792-BC619368D296}"/>
                </c:ext>
              </c:extLst>
            </c:dLbl>
            <c:dLbl>
              <c:idx val="3"/>
              <c:layout>
                <c:manualLayout>
                  <c:x val="-2.2636846264497617E-2"/>
                  <c:y val="4.5451179276601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99-42D3-B792-BC619368D2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0%</c:formatCode>
                <c:ptCount val="7"/>
                <c:pt idx="0">
                  <c:v>0.95</c:v>
                </c:pt>
                <c:pt idx="1">
                  <c:v>0.92</c:v>
                </c:pt>
                <c:pt idx="2">
                  <c:v>0.93</c:v>
                </c:pt>
                <c:pt idx="3">
                  <c:v>0.92</c:v>
                </c:pt>
                <c:pt idx="4">
                  <c:v>0.98</c:v>
                </c:pt>
                <c:pt idx="5">
                  <c:v>0.96</c:v>
                </c:pt>
                <c:pt idx="6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99-42D3-B792-BC619368D29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1"/>
          <c:min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EMS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2.3311195774033174E-2"/>
                  <c:y val="4.8153794556975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9C-4CB2-A913-FEAD422D8DB5}"/>
                </c:ext>
              </c:extLst>
            </c:dLbl>
            <c:dLbl>
              <c:idx val="3"/>
              <c:layout>
                <c:manualLayout>
                  <c:x val="-1.9700282749645085E-2"/>
                  <c:y val="4.5451179276601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9C-4CB2-A913-FEAD422D8DB5}"/>
                </c:ext>
              </c:extLst>
            </c:dLbl>
            <c:dLbl>
              <c:idx val="4"/>
              <c:layout>
                <c:manualLayout>
                  <c:x val="-2.3718357013999151E-2"/>
                  <c:y val="-4.3735124975740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6689933648608E-2"/>
                      <c:h val="4.69310207458707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F9C-4CB2-A913-FEAD422D8DB5}"/>
                </c:ext>
              </c:extLst>
            </c:dLbl>
            <c:dLbl>
              <c:idx val="6"/>
              <c:layout>
                <c:manualLayout>
                  <c:x val="-3.6923772956598599E-2"/>
                  <c:y val="2.923548759435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9C-4CB2-A913-FEAD422D8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Sheet1!$D$2:$D$8</c:f>
              <c:numCache>
                <c:formatCode>0%</c:formatCode>
                <c:ptCount val="7"/>
                <c:pt idx="0">
                  <c:v>0.93</c:v>
                </c:pt>
                <c:pt idx="1">
                  <c:v>0.91</c:v>
                </c:pt>
                <c:pt idx="2">
                  <c:v>0.95</c:v>
                </c:pt>
                <c:pt idx="3">
                  <c:v>0.91</c:v>
                </c:pt>
                <c:pt idx="4">
                  <c:v>0.96</c:v>
                </c:pt>
                <c:pt idx="5">
                  <c:v>0.97</c:v>
                </c:pt>
                <c:pt idx="6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55-4316-BEC1-4FAAB6D9F05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in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52133662685004E-2"/>
          <c:y val="0.11104064046788673"/>
          <c:w val="0.93172124873535245"/>
          <c:h val="0.820439602583923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Excellent or Good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0.81</c:v>
                </c:pt>
                <c:pt idx="1">
                  <c:v>0.81</c:v>
                </c:pt>
                <c:pt idx="2">
                  <c:v>0.76</c:v>
                </c:pt>
                <c:pt idx="3">
                  <c:v>0.69</c:v>
                </c:pt>
                <c:pt idx="4">
                  <c:v>0.88</c:v>
                </c:pt>
                <c:pt idx="5">
                  <c:v>0.82</c:v>
                </c:pt>
                <c:pt idx="6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1-476B-8BE7-204BF98CB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1"/>
          <c:min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09853775158549E-2"/>
          <c:y val="9.9562431689802763E-2"/>
          <c:w val="0.93930955666553861"/>
          <c:h val="0.831584081553437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Parks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7.6484608042460718E-3"/>
                  <c:y val="2.5181564673796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CF-4D68-B34E-B1AD7C889085}"/>
                </c:ext>
              </c:extLst>
            </c:dLbl>
            <c:dLbl>
              <c:idx val="3"/>
              <c:layout>
                <c:manualLayout>
                  <c:x val="-5.2350546769954501E-2"/>
                  <c:y val="2.5181564673796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CF-4D68-B34E-B1AD7C889085}"/>
                </c:ext>
              </c:extLst>
            </c:dLbl>
            <c:dLbl>
              <c:idx val="4"/>
              <c:layout>
                <c:manualLayout>
                  <c:x val="-1.5280524261806048E-2"/>
                  <c:y val="5.4910332757910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A-4E22-94A6-F553C79FF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0.84</c:v>
                </c:pt>
                <c:pt idx="1">
                  <c:v>0.85</c:v>
                </c:pt>
                <c:pt idx="2">
                  <c:v>0.92</c:v>
                </c:pt>
                <c:pt idx="3">
                  <c:v>0.87</c:v>
                </c:pt>
                <c:pt idx="4">
                  <c:v>0.93</c:v>
                </c:pt>
                <c:pt idx="5">
                  <c:v>0.93</c:v>
                </c:pt>
                <c:pt idx="6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1-476B-8BE7-204BF98CBBC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1"/>
          <c:min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09853775158549E-2"/>
          <c:y val="9.9562431689802763E-2"/>
          <c:w val="0.93930955666553861"/>
          <c:h val="0.8315840815534377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Park Facilities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0%</c:formatCode>
                <c:ptCount val="7"/>
                <c:pt idx="0">
                  <c:v>0.73</c:v>
                </c:pt>
                <c:pt idx="1">
                  <c:v>0.76</c:v>
                </c:pt>
                <c:pt idx="2">
                  <c:v>0.77</c:v>
                </c:pt>
                <c:pt idx="3">
                  <c:v>0.79</c:v>
                </c:pt>
                <c:pt idx="4">
                  <c:v>0.8</c:v>
                </c:pt>
                <c:pt idx="5">
                  <c:v>0.79</c:v>
                </c:pt>
                <c:pt idx="6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65-43BF-BFC1-8AE3B22292A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1"/>
          <c:min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09853775158549E-2"/>
          <c:y val="9.9562431689802763E-2"/>
          <c:w val="0.93930955666553861"/>
          <c:h val="0.83158408155343777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Recreation Programs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Sheet1!$D$2:$D$8</c:f>
              <c:numCache>
                <c:formatCode>0%</c:formatCode>
                <c:ptCount val="7"/>
                <c:pt idx="0">
                  <c:v>0.79</c:v>
                </c:pt>
                <c:pt idx="1">
                  <c:v>0.78</c:v>
                </c:pt>
                <c:pt idx="2">
                  <c:v>0.81</c:v>
                </c:pt>
                <c:pt idx="3">
                  <c:v>0.84</c:v>
                </c:pt>
                <c:pt idx="4">
                  <c:v>0.81</c:v>
                </c:pt>
                <c:pt idx="5">
                  <c:v>0.83</c:v>
                </c:pt>
                <c:pt idx="6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98-4744-A4D4-3EED41E37A5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2345608"/>
        <c:axId val="642346264"/>
      </c:lineChart>
      <c:catAx>
        <c:axId val="64234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6264"/>
        <c:crosses val="autoZero"/>
        <c:auto val="1"/>
        <c:lblAlgn val="ctr"/>
        <c:lblOffset val="100"/>
        <c:noMultiLvlLbl val="0"/>
      </c:catAx>
      <c:valAx>
        <c:axId val="642346264"/>
        <c:scaling>
          <c:orientation val="minMax"/>
          <c:max val="1"/>
          <c:min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National Citizens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800"/>
              <a:t>November 9,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3715F-C394-4244-B998-85B12CEE5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Governance Comparisons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0BB81-8E71-47E2-8B1D-D34D62E0A6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C384B-8B5E-4663-A9AC-ACAD0D96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11" y="1767978"/>
            <a:ext cx="10494730" cy="45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Economy Comparisons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0BB81-8E71-47E2-8B1D-D34D62E0A6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7EC08-4348-430C-83E4-16AA1F9CB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79" y="1726301"/>
            <a:ext cx="9031594" cy="49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2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Public Safety Services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F8D813-9049-40DF-B3B8-3420AC021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822999"/>
              </p:ext>
            </p:extLst>
          </p:nvPr>
        </p:nvGraphicFramePr>
        <p:xfrm>
          <a:off x="203922" y="1866900"/>
          <a:ext cx="11675658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2640EA-DEC4-40E7-A70F-1270AA503F0A}"/>
              </a:ext>
            </a:extLst>
          </p:cNvPr>
          <p:cNvSpPr/>
          <p:nvPr/>
        </p:nvSpPr>
        <p:spPr>
          <a:xfrm>
            <a:off x="785091" y="2900217"/>
            <a:ext cx="10982035" cy="766619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Public Safety Services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25893BB-55F4-4063-B8CC-3774BA5D8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941996"/>
              </p:ext>
            </p:extLst>
          </p:nvPr>
        </p:nvGraphicFramePr>
        <p:xfrm>
          <a:off x="312420" y="1866901"/>
          <a:ext cx="11567159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D45D1FD-D762-41C1-88BE-B12842AC6950}"/>
              </a:ext>
            </a:extLst>
          </p:cNvPr>
          <p:cNvSpPr/>
          <p:nvPr/>
        </p:nvSpPr>
        <p:spPr>
          <a:xfrm>
            <a:off x="913795" y="2595418"/>
            <a:ext cx="10834860" cy="461819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Public Safety Services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B88CE77A-9302-484D-9B24-08CECFE914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102070"/>
              </p:ext>
            </p:extLst>
          </p:nvPr>
        </p:nvGraphicFramePr>
        <p:xfrm>
          <a:off x="312420" y="1866900"/>
          <a:ext cx="11421765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32FFC92-5A06-45F9-B49B-88156497AE6D}"/>
              </a:ext>
            </a:extLst>
          </p:cNvPr>
          <p:cNvSpPr/>
          <p:nvPr/>
        </p:nvSpPr>
        <p:spPr>
          <a:xfrm>
            <a:off x="913795" y="2669310"/>
            <a:ext cx="10687077" cy="454890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Crime Prevention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F8D813-9049-40DF-B3B8-3420AC021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213737"/>
              </p:ext>
            </p:extLst>
          </p:nvPr>
        </p:nvGraphicFramePr>
        <p:xfrm>
          <a:off x="914400" y="2076450"/>
          <a:ext cx="10353675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CBAE3770-488A-4CD3-9C82-8763B6339392}"/>
              </a:ext>
            </a:extLst>
          </p:cNvPr>
          <p:cNvSpPr/>
          <p:nvPr/>
        </p:nvSpPr>
        <p:spPr>
          <a:xfrm>
            <a:off x="9960288" y="1649730"/>
            <a:ext cx="1163828" cy="1380318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Above Benchmark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2EBC8C-2110-48BB-A391-0376F1589DCF}"/>
              </a:ext>
            </a:extLst>
          </p:cNvPr>
          <p:cNvSpPr/>
          <p:nvPr/>
        </p:nvSpPr>
        <p:spPr>
          <a:xfrm>
            <a:off x="1607128" y="3325090"/>
            <a:ext cx="9670472" cy="1339273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2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Leisure Services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F8D813-9049-40DF-B3B8-3420AC021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331739"/>
              </p:ext>
            </p:extLst>
          </p:nvPr>
        </p:nvGraphicFramePr>
        <p:xfrm>
          <a:off x="231354" y="1866901"/>
          <a:ext cx="11648226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FF1E74-85C7-47D4-AE5D-DD8B2E6366F7}"/>
              </a:ext>
            </a:extLst>
          </p:cNvPr>
          <p:cNvSpPr/>
          <p:nvPr/>
        </p:nvSpPr>
        <p:spPr>
          <a:xfrm>
            <a:off x="913796" y="2844799"/>
            <a:ext cx="10965784" cy="766619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0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Leisure Services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F255065-D392-417E-B70F-6ACAD0286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184200"/>
              </p:ext>
            </p:extLst>
          </p:nvPr>
        </p:nvGraphicFramePr>
        <p:xfrm>
          <a:off x="312420" y="1866900"/>
          <a:ext cx="11567160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B7CCD4C-3F4A-4CA2-94A5-13F222522E48}"/>
              </a:ext>
            </a:extLst>
          </p:cNvPr>
          <p:cNvSpPr/>
          <p:nvPr/>
        </p:nvSpPr>
        <p:spPr>
          <a:xfrm>
            <a:off x="1016000" y="3870036"/>
            <a:ext cx="10863580" cy="581891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8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Leisure Services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AFFA6EC1-341D-41B3-B32F-81D04130D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410280"/>
              </p:ext>
            </p:extLst>
          </p:nvPr>
        </p:nvGraphicFramePr>
        <p:xfrm>
          <a:off x="312420" y="1866900"/>
          <a:ext cx="11637578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92DCC58-ADA5-43D7-9BF9-6AC57E380CFD}"/>
              </a:ext>
            </a:extLst>
          </p:cNvPr>
          <p:cNvSpPr/>
          <p:nvPr/>
        </p:nvSpPr>
        <p:spPr>
          <a:xfrm>
            <a:off x="1034474" y="3500581"/>
            <a:ext cx="10915524" cy="655783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9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Library Services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F8D813-9049-40DF-B3B8-3420AC021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906387"/>
              </p:ext>
            </p:extLst>
          </p:nvPr>
        </p:nvGraphicFramePr>
        <p:xfrm>
          <a:off x="231354" y="1866901"/>
          <a:ext cx="11402458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6088E8-DD28-4F9F-8552-32E13F575291}"/>
              </a:ext>
            </a:extLst>
          </p:cNvPr>
          <p:cNvSpPr/>
          <p:nvPr/>
        </p:nvSpPr>
        <p:spPr>
          <a:xfrm>
            <a:off x="913796" y="2623128"/>
            <a:ext cx="9957404" cy="1625600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2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National Citizen Survey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C6E0AD-4CD4-4D48-9FC9-02AFD9FF5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Citizen surveys conducted in 2020, 2018, 2016, 2011, 2009, 2007, 2005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Mail survey to 1,700 randomly selected residents: 480 responses, 5% margin of error.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Conducted in July 2020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Standard survey template used by more than 500 jurisdictions nationwide.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Ability to make comparisons between our survey responses and other cities.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Comparisons not necessarily relative to all cities, only those who have taken the National Citizen Survey.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03CA5-ECE4-48D7-B313-AD5703866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Public Works Services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F8D813-9049-40DF-B3B8-3420AC021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907320"/>
              </p:ext>
            </p:extLst>
          </p:nvPr>
        </p:nvGraphicFramePr>
        <p:xfrm>
          <a:off x="231354" y="1866901"/>
          <a:ext cx="11648226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C7A3D2-0F4A-4FC7-BB51-6A6E6DE18452}"/>
              </a:ext>
            </a:extLst>
          </p:cNvPr>
          <p:cNvSpPr/>
          <p:nvPr/>
        </p:nvSpPr>
        <p:spPr>
          <a:xfrm>
            <a:off x="913796" y="3694545"/>
            <a:ext cx="10965784" cy="655782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76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Public Works Services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49A0B86-D0C9-4308-BE7D-689F66E64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595855"/>
              </p:ext>
            </p:extLst>
          </p:nvPr>
        </p:nvGraphicFramePr>
        <p:xfrm>
          <a:off x="312420" y="1866900"/>
          <a:ext cx="11567160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77B5D66-9A62-49C5-B9C7-6457A9311B79}"/>
              </a:ext>
            </a:extLst>
          </p:cNvPr>
          <p:cNvSpPr/>
          <p:nvPr/>
        </p:nvSpPr>
        <p:spPr>
          <a:xfrm>
            <a:off x="997528" y="3528290"/>
            <a:ext cx="10882052" cy="1237673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9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Public Works Services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5CF3E1A3-D0A2-42DA-915C-C5D7F16CBD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697838"/>
              </p:ext>
            </p:extLst>
          </p:nvPr>
        </p:nvGraphicFramePr>
        <p:xfrm>
          <a:off x="312420" y="1866900"/>
          <a:ext cx="11567160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D51E834-FD62-4A47-974C-846276F5C549}"/>
              </a:ext>
            </a:extLst>
          </p:cNvPr>
          <p:cNvSpPr/>
          <p:nvPr/>
        </p:nvSpPr>
        <p:spPr>
          <a:xfrm>
            <a:off x="1006764" y="3574473"/>
            <a:ext cx="10872816" cy="822036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12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Public Works Services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F8D813-9049-40DF-B3B8-3420AC021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302820"/>
              </p:ext>
            </p:extLst>
          </p:nvPr>
        </p:nvGraphicFramePr>
        <p:xfrm>
          <a:off x="231353" y="1866901"/>
          <a:ext cx="5651653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49A0B86-D0C9-4308-BE7D-689F66E64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598743"/>
              </p:ext>
            </p:extLst>
          </p:nvPr>
        </p:nvGraphicFramePr>
        <p:xfrm>
          <a:off x="6308996" y="1789781"/>
          <a:ext cx="5570584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5A743A4-FA49-491A-AE82-34287A06C553}"/>
              </a:ext>
            </a:extLst>
          </p:cNvPr>
          <p:cNvSpPr/>
          <p:nvPr/>
        </p:nvSpPr>
        <p:spPr>
          <a:xfrm>
            <a:off x="665018" y="3429000"/>
            <a:ext cx="5217989" cy="1041400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BDDE77-6825-4957-9598-540B6D77FB73}"/>
              </a:ext>
            </a:extLst>
          </p:cNvPr>
          <p:cNvSpPr/>
          <p:nvPr/>
        </p:nvSpPr>
        <p:spPr>
          <a:xfrm>
            <a:off x="6742658" y="2872509"/>
            <a:ext cx="5217989" cy="932873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42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Planning Services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F8D813-9049-40DF-B3B8-3420AC021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414171"/>
              </p:ext>
            </p:extLst>
          </p:nvPr>
        </p:nvGraphicFramePr>
        <p:xfrm>
          <a:off x="231354" y="1866901"/>
          <a:ext cx="5541485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25966051-F39D-4641-B1A1-9E1558A028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802650"/>
              </p:ext>
            </p:extLst>
          </p:nvPr>
        </p:nvGraphicFramePr>
        <p:xfrm>
          <a:off x="6338095" y="1866900"/>
          <a:ext cx="5541485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364F4FE-D4F5-44DC-A65F-309955AB09BE}"/>
              </a:ext>
            </a:extLst>
          </p:cNvPr>
          <p:cNvSpPr/>
          <p:nvPr/>
        </p:nvSpPr>
        <p:spPr>
          <a:xfrm>
            <a:off x="665018" y="3177309"/>
            <a:ext cx="5217989" cy="2355273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A1940-D8ED-48A3-84BD-209D57E841C3}"/>
              </a:ext>
            </a:extLst>
          </p:cNvPr>
          <p:cNvSpPr/>
          <p:nvPr/>
        </p:nvSpPr>
        <p:spPr>
          <a:xfrm>
            <a:off x="6742657" y="3428999"/>
            <a:ext cx="5217989" cy="925945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4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Planning Services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F8D813-9049-40DF-B3B8-3420AC021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820899"/>
              </p:ext>
            </p:extLst>
          </p:nvPr>
        </p:nvGraphicFramePr>
        <p:xfrm>
          <a:off x="231354" y="1866901"/>
          <a:ext cx="11358391" cy="469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D84A5B-AA75-449B-BD9B-751A57CC9A81}"/>
              </a:ext>
            </a:extLst>
          </p:cNvPr>
          <p:cNvSpPr/>
          <p:nvPr/>
        </p:nvSpPr>
        <p:spPr>
          <a:xfrm>
            <a:off x="913795" y="3121891"/>
            <a:ext cx="10675950" cy="2530763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57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Resident Priorities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2E3A375-D23F-4CBB-BC5E-3F9B9F64C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978" y="0"/>
            <a:ext cx="10741446" cy="6857999"/>
          </a:xfrm>
        </p:spPr>
      </p:pic>
    </p:spTree>
    <p:extLst>
      <p:ext uri="{BB962C8B-B14F-4D97-AF65-F5344CB8AC3E}">
        <p14:creationId xmlns:p14="http://schemas.microsoft.com/office/powerpoint/2010/main" val="3585841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Resident Priorities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1A553-AD28-4CB8-9F6E-2E4485CE7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05" y="0"/>
            <a:ext cx="9617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7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73" y="455364"/>
            <a:ext cx="10353762" cy="1257300"/>
          </a:xfrm>
        </p:spPr>
        <p:txBody>
          <a:bodyPr>
            <a:normAutofit/>
          </a:bodyPr>
          <a:lstStyle/>
          <a:p>
            <a:r>
              <a:rPr lang="en-US"/>
              <a:t>Highlights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03CA5-ECE4-48D7-B313-AD5703866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BC42B48-A99F-41BE-B9EC-A3F5AEBA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456761"/>
            <a:ext cx="10353762" cy="3334438"/>
          </a:xfrm>
        </p:spPr>
        <p:txBody>
          <a:bodyPr>
            <a:normAutofit/>
          </a:bodyPr>
          <a:lstStyle/>
          <a:p>
            <a:r>
              <a:rPr lang="en-US" sz="2800"/>
              <a:t>Twenty-nine Indicators Higher than the National Benchmark Average</a:t>
            </a:r>
            <a:br>
              <a:rPr lang="en-US" sz="2800"/>
            </a:br>
            <a:endParaRPr lang="en-US" sz="2800"/>
          </a:p>
          <a:p>
            <a:r>
              <a:rPr lang="en-US" sz="2800"/>
              <a:t>Twenty-two Indicators Higher than our 2018 Citizen Survey</a:t>
            </a:r>
            <a:br>
              <a:rPr lang="en-US" sz="2800"/>
            </a:br>
            <a:endParaRPr lang="en-US" sz="2800"/>
          </a:p>
          <a:p>
            <a:r>
              <a:rPr lang="en-US" sz="2800"/>
              <a:t>Eight Indicators Lower than our 2018 Citizen Survey</a:t>
            </a:r>
          </a:p>
        </p:txBody>
      </p:sp>
    </p:spTree>
    <p:extLst>
      <p:ext uri="{BB962C8B-B14F-4D97-AF65-F5344CB8AC3E}">
        <p14:creationId xmlns:p14="http://schemas.microsoft.com/office/powerpoint/2010/main" val="353436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73" y="455364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Comparisons to National Benchmarks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03CA5-ECE4-48D7-B313-AD5703866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904E00EF-CA59-4DC6-A8BD-D5335EE7C039}"/>
              </a:ext>
            </a:extLst>
          </p:cNvPr>
          <p:cNvSpPr/>
          <p:nvPr/>
        </p:nvSpPr>
        <p:spPr>
          <a:xfrm>
            <a:off x="312420" y="2145530"/>
            <a:ext cx="2694712" cy="3872889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Overall Economic Health of City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940F2A8B-5D10-40F3-81EE-9C62862FB1CF}"/>
              </a:ext>
            </a:extLst>
          </p:cNvPr>
          <p:cNvSpPr/>
          <p:nvPr/>
        </p:nvSpPr>
        <p:spPr>
          <a:xfrm>
            <a:off x="3245222" y="2145530"/>
            <a:ext cx="2644842" cy="3872889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Overall Image or Reputation of City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54BC185-1DC6-481C-B91F-46DE50F1EC30}"/>
              </a:ext>
            </a:extLst>
          </p:cNvPr>
          <p:cNvSpPr/>
          <p:nvPr/>
        </p:nvSpPr>
        <p:spPr>
          <a:xfrm>
            <a:off x="6128154" y="2145530"/>
            <a:ext cx="2694713" cy="3872889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Overall Direction of City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0DC8A489-09FD-48C6-91ED-4C03D875FE92}"/>
              </a:ext>
            </a:extLst>
          </p:cNvPr>
          <p:cNvSpPr/>
          <p:nvPr/>
        </p:nvSpPr>
        <p:spPr>
          <a:xfrm>
            <a:off x="9060957" y="2146447"/>
            <a:ext cx="2644842" cy="3871055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Honesty and Acting in the Best Interest of the Community</a:t>
            </a:r>
          </a:p>
        </p:txBody>
      </p:sp>
    </p:spTree>
    <p:extLst>
      <p:ext uri="{BB962C8B-B14F-4D97-AF65-F5344CB8AC3E}">
        <p14:creationId xmlns:p14="http://schemas.microsoft.com/office/powerpoint/2010/main" val="49396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73" y="455364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Improvements from 2018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03CA5-ECE4-48D7-B313-AD5703866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904E00EF-CA59-4DC6-A8BD-D5335EE7C039}"/>
              </a:ext>
            </a:extLst>
          </p:cNvPr>
          <p:cNvSpPr/>
          <p:nvPr/>
        </p:nvSpPr>
        <p:spPr>
          <a:xfrm>
            <a:off x="312420" y="2145530"/>
            <a:ext cx="2694712" cy="3872889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Overall Direction of the City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940F2A8B-5D10-40F3-81EE-9C62862FB1CF}"/>
              </a:ext>
            </a:extLst>
          </p:cNvPr>
          <p:cNvSpPr/>
          <p:nvPr/>
        </p:nvSpPr>
        <p:spPr>
          <a:xfrm>
            <a:off x="3245222" y="2145530"/>
            <a:ext cx="2644842" cy="3872889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Value of Services for Taxes Paid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54BC185-1DC6-481C-B91F-46DE50F1EC30}"/>
              </a:ext>
            </a:extLst>
          </p:cNvPr>
          <p:cNvSpPr/>
          <p:nvPr/>
        </p:nvSpPr>
        <p:spPr>
          <a:xfrm>
            <a:off x="6128154" y="2145530"/>
            <a:ext cx="2694713" cy="3872889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O’Fallon as a Place to Work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0DC8A489-09FD-48C6-91ED-4C03D875FE92}"/>
              </a:ext>
            </a:extLst>
          </p:cNvPr>
          <p:cNvSpPr/>
          <p:nvPr/>
        </p:nvSpPr>
        <p:spPr>
          <a:xfrm>
            <a:off x="9060957" y="2146447"/>
            <a:ext cx="2644842" cy="3871055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Quality of Businesses and Vibrancy of Downtown</a:t>
            </a:r>
          </a:p>
        </p:txBody>
      </p:sp>
    </p:spTree>
    <p:extLst>
      <p:ext uri="{BB962C8B-B14F-4D97-AF65-F5344CB8AC3E}">
        <p14:creationId xmlns:p14="http://schemas.microsoft.com/office/powerpoint/2010/main" val="63951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Overall Quality of Life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F8D813-9049-40DF-B3B8-3420AC021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758707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982509A-87E3-4AC6-91A6-1C272F9578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9ED661-A26A-43F7-89CB-7CEC1882FA7D}"/>
              </a:ext>
            </a:extLst>
          </p:cNvPr>
          <p:cNvSpPr/>
          <p:nvPr/>
        </p:nvSpPr>
        <p:spPr>
          <a:xfrm>
            <a:off x="1413164" y="2733964"/>
            <a:ext cx="9698181" cy="1699491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Overall Quality of City Services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F8D813-9049-40DF-B3B8-3420AC021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668525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6BCAF7-AB20-4512-92CF-7D8C2C7A9F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CB8932-923D-4E14-A93F-6C6C789B392D}"/>
              </a:ext>
            </a:extLst>
          </p:cNvPr>
          <p:cNvSpPr/>
          <p:nvPr/>
        </p:nvSpPr>
        <p:spPr>
          <a:xfrm>
            <a:off x="1413164" y="2863273"/>
            <a:ext cx="9698181" cy="1644072"/>
          </a:xfrm>
          <a:prstGeom prst="rect">
            <a:avLst/>
          </a:prstGeom>
          <a:solidFill>
            <a:srgbClr val="CC830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Quality of Life Comparisons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94F56-6E31-48F9-AE03-0E961B36CB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38DA4-E000-4386-BE24-05FC6AF8B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31"/>
          <a:stretch/>
        </p:blipFill>
        <p:spPr>
          <a:xfrm>
            <a:off x="774112" y="1791159"/>
            <a:ext cx="10633127" cy="46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7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altLang="en-US"/>
              <a:t>Governance Comparisons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0BB81-8E71-47E2-8B1D-D34D62E0A6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3246120"/>
            <a:ext cx="3442716" cy="3429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155571-FF71-4D28-9BC6-54CDF61A2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10" y="1802176"/>
            <a:ext cx="11246331" cy="4446224"/>
          </a:xfrm>
        </p:spPr>
      </p:pic>
    </p:spTree>
    <p:extLst>
      <p:ext uri="{BB962C8B-B14F-4D97-AF65-F5344CB8AC3E}">
        <p14:creationId xmlns:p14="http://schemas.microsoft.com/office/powerpoint/2010/main" val="2873726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{5A5639C9-C97E-4E07-B8D4-1F6E1994DC34}tf12214701_win32</Template>
  <TotalTime>0</TotalTime>
  <Words>306</Words>
  <Application>Microsoft Office PowerPoint</Application>
  <PresentationFormat>Widescreen</PresentationFormat>
  <Paragraphs>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Goudy Old Style</vt:lpstr>
      <vt:lpstr>Wingdings 2</vt:lpstr>
      <vt:lpstr>SlateVTI</vt:lpstr>
      <vt:lpstr>National Citizens Survey</vt:lpstr>
      <vt:lpstr>National Citizen Survey</vt:lpstr>
      <vt:lpstr>Highlights</vt:lpstr>
      <vt:lpstr>Comparisons to National Benchmarks</vt:lpstr>
      <vt:lpstr>Improvements from 2018</vt:lpstr>
      <vt:lpstr>Overall Quality of Life</vt:lpstr>
      <vt:lpstr>Overall Quality of City Services</vt:lpstr>
      <vt:lpstr>Quality of Life Comparisons</vt:lpstr>
      <vt:lpstr>Governance Comparisons</vt:lpstr>
      <vt:lpstr>Governance Comparisons</vt:lpstr>
      <vt:lpstr>Economy Comparisons</vt:lpstr>
      <vt:lpstr>Quality of Public Safety Services</vt:lpstr>
      <vt:lpstr>Quality of Public Safety Services</vt:lpstr>
      <vt:lpstr>Quality of Public Safety Services</vt:lpstr>
      <vt:lpstr>Crime Prevention</vt:lpstr>
      <vt:lpstr>Quality of Leisure Services</vt:lpstr>
      <vt:lpstr>Quality of Leisure Services</vt:lpstr>
      <vt:lpstr>Quality of Leisure Services</vt:lpstr>
      <vt:lpstr>Quality of Library Services</vt:lpstr>
      <vt:lpstr>Quality of Public Works Services</vt:lpstr>
      <vt:lpstr>Quality of Public Works Services</vt:lpstr>
      <vt:lpstr>Quality of Public Works Services</vt:lpstr>
      <vt:lpstr>Quality of Public Works Services</vt:lpstr>
      <vt:lpstr>Quality of Planning Services</vt:lpstr>
      <vt:lpstr>Quality of Planning Services</vt:lpstr>
      <vt:lpstr>Resident Priorities</vt:lpstr>
      <vt:lpstr>Resident Priorities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Citizens Survey</dc:title>
  <dc:creator>Grant Litteken</dc:creator>
  <cp:lastModifiedBy>Grant Litteken</cp:lastModifiedBy>
  <cp:revision>2</cp:revision>
  <dcterms:created xsi:type="dcterms:W3CDTF">2020-11-04T18:28:04Z</dcterms:created>
  <dcterms:modified xsi:type="dcterms:W3CDTF">2020-11-09T19:17:24Z</dcterms:modified>
</cp:coreProperties>
</file>